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1pPr>
    <a:lvl2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2pPr>
    <a:lvl3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3pPr>
    <a:lvl4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4pPr>
    <a:lvl5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5pPr>
    <a:lvl6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6pPr>
    <a:lvl7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7pPr>
    <a:lvl8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8pPr>
    <a:lvl9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4ED"/>
          </a:solidFill>
        </a:fill>
      </a:tcStyle>
    </a:wholeTbl>
    <a:band2H>
      <a:tcTxStyle b="def" i="def"/>
      <a:tcStyle>
        <a:tcBdr/>
        <a:fill>
          <a:solidFill>
            <a:srgbClr val="E6EBF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b="def" i="def"/>
      <a:tcStyle>
        <a:tcBdr/>
        <a:fill>
          <a:solidFill>
            <a:srgbClr val="F8F4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b="def" i="def"/>
      <a:tcStyle>
        <a:tcBdr/>
        <a:fill>
          <a:solidFill>
            <a:srgbClr val="EBE8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2.png>
</file>

<file path=ppt/media/image2.tif>
</file>

<file path=ppt/media/image3.png>
</file>

<file path=ppt/media/image3.tif>
</file>

<file path=ppt/media/image4.png>
</file>

<file path=ppt/media/image4.tif>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3" name="Shape 143"/>
          <p:cNvSpPr/>
          <p:nvPr>
            <p:ph type="sldImg"/>
          </p:nvPr>
        </p:nvSpPr>
        <p:spPr>
          <a:xfrm>
            <a:off x="1143000" y="685800"/>
            <a:ext cx="4572000" cy="3429000"/>
          </a:xfrm>
          <a:prstGeom prst="rect">
            <a:avLst/>
          </a:prstGeom>
        </p:spPr>
        <p:txBody>
          <a:bodyPr/>
          <a:lstStyle/>
          <a:p>
            <a:pPr/>
          </a:p>
        </p:txBody>
      </p:sp>
      <p:sp>
        <p:nvSpPr>
          <p:cNvPr id="144" name="Shape 14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642937" latinLnBrk="0">
      <a:lnSpc>
        <a:spcPct val="117999"/>
      </a:lnSpc>
      <a:defRPr sz="3000">
        <a:latin typeface="+mj-lt"/>
        <a:ea typeface="+mj-ea"/>
        <a:cs typeface="+mj-cs"/>
        <a:sym typeface="Helvetica Neue"/>
      </a:defRPr>
    </a:lvl1pPr>
    <a:lvl2pPr indent="228600" defTabSz="642937" latinLnBrk="0">
      <a:lnSpc>
        <a:spcPct val="117999"/>
      </a:lnSpc>
      <a:defRPr sz="3000">
        <a:latin typeface="+mj-lt"/>
        <a:ea typeface="+mj-ea"/>
        <a:cs typeface="+mj-cs"/>
        <a:sym typeface="Helvetica Neue"/>
      </a:defRPr>
    </a:lvl2pPr>
    <a:lvl3pPr indent="457200" defTabSz="642937" latinLnBrk="0">
      <a:lnSpc>
        <a:spcPct val="117999"/>
      </a:lnSpc>
      <a:defRPr sz="3000">
        <a:latin typeface="+mj-lt"/>
        <a:ea typeface="+mj-ea"/>
        <a:cs typeface="+mj-cs"/>
        <a:sym typeface="Helvetica Neue"/>
      </a:defRPr>
    </a:lvl3pPr>
    <a:lvl4pPr indent="685800" defTabSz="642937" latinLnBrk="0">
      <a:lnSpc>
        <a:spcPct val="117999"/>
      </a:lnSpc>
      <a:defRPr sz="3000">
        <a:latin typeface="+mj-lt"/>
        <a:ea typeface="+mj-ea"/>
        <a:cs typeface="+mj-cs"/>
        <a:sym typeface="Helvetica Neue"/>
      </a:defRPr>
    </a:lvl4pPr>
    <a:lvl5pPr indent="914400" defTabSz="642937" latinLnBrk="0">
      <a:lnSpc>
        <a:spcPct val="117999"/>
      </a:lnSpc>
      <a:defRPr sz="3000">
        <a:latin typeface="+mj-lt"/>
        <a:ea typeface="+mj-ea"/>
        <a:cs typeface="+mj-cs"/>
        <a:sym typeface="Helvetica Neue"/>
      </a:defRPr>
    </a:lvl5pPr>
    <a:lvl6pPr indent="1143000" defTabSz="642937" latinLnBrk="0">
      <a:lnSpc>
        <a:spcPct val="117999"/>
      </a:lnSpc>
      <a:defRPr sz="3000">
        <a:latin typeface="+mj-lt"/>
        <a:ea typeface="+mj-ea"/>
        <a:cs typeface="+mj-cs"/>
        <a:sym typeface="Helvetica Neue"/>
      </a:defRPr>
    </a:lvl6pPr>
    <a:lvl7pPr indent="1371600" defTabSz="642937" latinLnBrk="0">
      <a:lnSpc>
        <a:spcPct val="117999"/>
      </a:lnSpc>
      <a:defRPr sz="3000">
        <a:latin typeface="+mj-lt"/>
        <a:ea typeface="+mj-ea"/>
        <a:cs typeface="+mj-cs"/>
        <a:sym typeface="Helvetica Neue"/>
      </a:defRPr>
    </a:lvl7pPr>
    <a:lvl8pPr indent="1600200" defTabSz="642937" latinLnBrk="0">
      <a:lnSpc>
        <a:spcPct val="117999"/>
      </a:lnSpc>
      <a:defRPr sz="3000">
        <a:latin typeface="+mj-lt"/>
        <a:ea typeface="+mj-ea"/>
        <a:cs typeface="+mj-cs"/>
        <a:sym typeface="Helvetica Neue"/>
      </a:defRPr>
    </a:lvl8pPr>
    <a:lvl9pPr indent="1828800" defTabSz="642937" latinLnBrk="0">
      <a:lnSpc>
        <a:spcPct val="117999"/>
      </a:lnSpc>
      <a:defRPr sz="30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a:p>
        </p:txBody>
      </p:sp>
      <p:sp>
        <p:nvSpPr>
          <p:cNvPr id="166" name="Shape 166"/>
          <p:cNvSpPr/>
          <p:nvPr>
            <p:ph type="body" sz="quarter" idx="1"/>
          </p:nvPr>
        </p:nvSpPr>
        <p:spPr>
          <a:prstGeom prst="rect">
            <a:avLst/>
          </a:prstGeom>
        </p:spPr>
        <p:txBody>
          <a:bodyPr/>
          <a:lstStyle/>
          <a:p>
            <a:pPr marL="300789" indent="-300789">
              <a:buSzPct val="100000"/>
              <a:buChar char="•"/>
              <a:defRPr>
                <a:latin typeface="Arial"/>
                <a:ea typeface="Arial"/>
                <a:cs typeface="Arial"/>
                <a:sym typeface="Arial"/>
              </a:defRPr>
            </a:pPr>
            <a:r>
              <a:t>Imagine with me you are a recently graduated cyber analyst. </a:t>
            </a:r>
          </a:p>
          <a:p>
            <a:pPr marL="300789" indent="-300789">
              <a:buSzPct val="100000"/>
              <a:buChar char="•"/>
              <a:defRPr>
                <a:latin typeface="Arial"/>
                <a:ea typeface="Arial"/>
                <a:cs typeface="Arial"/>
                <a:sym typeface="Arial"/>
              </a:defRPr>
            </a:pPr>
            <a:r>
              <a:t>This is your third week working for one of the country's most important pieces of energy infrastructure, and just before your night shift duties come to an end at 5 am, an alert shows on your screen. </a:t>
            </a:r>
          </a:p>
          <a:p>
            <a:pPr marL="300789" indent="-300789">
              <a:buSzPct val="100000"/>
              <a:buChar char="•"/>
              <a:defRPr>
                <a:latin typeface="Arial"/>
                <a:ea typeface="Arial"/>
                <a:cs typeface="Arial"/>
                <a:sym typeface="Arial"/>
              </a:defRPr>
            </a:pPr>
            <a:r>
              <a:t>You read the note, you know what this means, you've prepared for this, but you are shaking as you reach for the phone to dial your supervisor. </a:t>
            </a:r>
          </a:p>
          <a:p>
            <a:pPr marL="300789" indent="-300789">
              <a:buSzPct val="100000"/>
              <a:buChar char="•"/>
              <a:defRPr>
                <a:latin typeface="Arial"/>
                <a:ea typeface="Arial"/>
                <a:cs typeface="Arial"/>
                <a:sym typeface="Arial"/>
              </a:defRPr>
            </a:pPr>
            <a:r>
              <a:t>You know the next steps you take will be the most important, because your company has just been hit with a ransomware and the attackers want more than $4 million before they will decrypt your data again. </a:t>
            </a:r>
          </a:p>
          <a:p>
            <a:pPr marL="300789" indent="-300789">
              <a:buSzPct val="100000"/>
              <a:buChar char="•"/>
              <a:defRPr>
                <a:latin typeface="Arial"/>
                <a:ea typeface="Arial"/>
                <a:cs typeface="Arial"/>
                <a:sym typeface="Arial"/>
              </a:defRPr>
            </a:pPr>
            <a:r>
              <a:t>This is the Colonial Pipeline Ransomware Attack'</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marL="300789" indent="-300789">
              <a:buSzPct val="100000"/>
              <a:buChar char="•"/>
              <a:defRPr>
                <a:latin typeface="Arial"/>
                <a:ea typeface="Arial"/>
                <a:cs typeface="Arial"/>
                <a:sym typeface="Arial"/>
              </a:defRPr>
            </a:pPr>
            <a:r>
              <a:t>'First, let's get you up to speed on what ransomware is' </a:t>
            </a:r>
          </a:p>
          <a:p>
            <a:pPr marL="300789" indent="-300789">
              <a:buSzPct val="100000"/>
              <a:buChar char="•"/>
              <a:defRPr>
                <a:latin typeface="Arial"/>
                <a:ea typeface="Arial"/>
                <a:cs typeface="Arial"/>
                <a:sym typeface="Arial"/>
              </a:defRPr>
            </a:pPr>
            <a:r>
              <a:t>a type of malicious software designed to block access to a computer system until a sum of money is paid </a:t>
            </a:r>
          </a:p>
          <a:p>
            <a:pPr marL="300789" indent="-300789">
              <a:buSzPct val="100000"/>
              <a:buChar char="•"/>
              <a:defRPr>
                <a:latin typeface="Arial"/>
                <a:ea typeface="Arial"/>
                <a:cs typeface="Arial"/>
                <a:sym typeface="Arial"/>
              </a:defRPr>
            </a:pPr>
            <a:r>
              <a:t>or is designed to release sensitive data to the public unless a sum of money is paid. </a:t>
            </a:r>
          </a:p>
          <a:p>
            <a:pPr marL="300789" indent="-300789">
              <a:buSzPct val="100000"/>
              <a:buChar char="•"/>
              <a:defRPr>
                <a:latin typeface="Arial"/>
                <a:ea typeface="Arial"/>
                <a:cs typeface="Arial"/>
                <a:sym typeface="Arial"/>
              </a:defRPr>
            </a:pPr>
            <a:r>
              <a:t>One an attacker has exploited their target, the code injected begins to search for and encrypt the target's files. Ransomware uses asymmetric encryption.</a:t>
            </a:r>
          </a:p>
          <a:p>
            <a:pPr marL="300789" indent="-300789">
              <a:buSzPct val="100000"/>
              <a:buChar char="•"/>
              <a:defRPr>
                <a:latin typeface="Arial"/>
                <a:ea typeface="Arial"/>
                <a:cs typeface="Arial"/>
                <a:sym typeface="Arial"/>
              </a:defRPr>
            </a:pPr>
            <a:r>
              <a:t>This is cryptography that uses a pair of keys to encrypt and decrypt a file. </a:t>
            </a:r>
          </a:p>
          <a:p>
            <a:pPr marL="300789" indent="-300789">
              <a:buSzPct val="100000"/>
              <a:buChar char="•"/>
              <a:defRPr>
                <a:latin typeface="Arial"/>
                <a:ea typeface="Arial"/>
                <a:cs typeface="Arial"/>
                <a:sym typeface="Arial"/>
              </a:defRPr>
            </a:pPr>
            <a:r>
              <a:t>The public-private pair of keys is uniquely generated by the attacker for the victim, with the private key to decrypt the files stored on the attacker's server. </a:t>
            </a:r>
          </a:p>
          <a:p>
            <a:pPr marL="300789" indent="-300789">
              <a:buSzPct val="100000"/>
              <a:buChar char="•"/>
              <a:defRPr>
                <a:latin typeface="Arial"/>
                <a:ea typeface="Arial"/>
                <a:cs typeface="Arial"/>
                <a:sym typeface="Arial"/>
              </a:defRPr>
            </a:pPr>
            <a:r>
              <a:t>The attacker makes the private key available to the victim only after the ransom is paid, though as seen in recent ransomware campaigns, that is not always the case. </a:t>
            </a:r>
          </a:p>
          <a:p>
            <a:pPr marL="300789" indent="-300789">
              <a:buSzPct val="100000"/>
              <a:buChar char="•"/>
              <a:defRPr>
                <a:latin typeface="Arial"/>
                <a:ea typeface="Arial"/>
                <a:cs typeface="Arial"/>
                <a:sym typeface="Arial"/>
              </a:defRPr>
            </a:pPr>
            <a:r>
              <a:t>Without access to the private key, it is nearly impossible to decrypt the files that are being held for ransom.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marL="300789" indent="-300789">
              <a:buSzPct val="100000"/>
              <a:buChar char="•"/>
              <a:defRPr>
                <a:latin typeface="Arial"/>
                <a:ea typeface="Arial"/>
                <a:cs typeface="Arial"/>
                <a:sym typeface="Arial"/>
              </a:defRPr>
            </a:pPr>
            <a:r>
              <a:t>Darkside is thought to be an Eastern European Hacker collective. Government agencies believe they are based in Russia, protected by the Kremlin.</a:t>
            </a:r>
          </a:p>
          <a:p>
            <a:pPr marL="300789" indent="-300789">
              <a:buSzPct val="100000"/>
              <a:buChar char="•"/>
              <a:defRPr>
                <a:latin typeface="Arial"/>
                <a:ea typeface="Arial"/>
                <a:cs typeface="Arial"/>
                <a:sym typeface="Arial"/>
              </a:defRPr>
            </a:pPr>
            <a:r>
              <a:t>Darkside considers themselves to be the Robinhood of hacking groups, as you can see from this actual Darkside advertisement, they ‘only attack companies that can pay the requested amount’, and refuse to attack Medicine, funeral services and education centers based on their own ‘Principles’. </a:t>
            </a:r>
          </a:p>
          <a:p>
            <a:pPr marL="300789" indent="-300789">
              <a:buSzPct val="100000"/>
              <a:buChar char="•"/>
              <a:defRPr>
                <a:latin typeface="Arial"/>
                <a:ea typeface="Arial"/>
                <a:cs typeface="Arial"/>
                <a:sym typeface="Arial"/>
              </a:defRPr>
            </a:pPr>
            <a:r>
              <a:t>For now their actual identities remain unknown, but due to recent high profile attacks, such as the Colonial Pipeline, Darkside has announced they are disbanding due to pressure from authorities. </a:t>
            </a:r>
          </a:p>
          <a:p>
            <a:pPr marL="300789" indent="-300789">
              <a:buSzPct val="100000"/>
              <a:buChar char="•"/>
              <a:defRPr>
                <a:latin typeface="Arial"/>
                <a:ea typeface="Arial"/>
                <a:cs typeface="Arial"/>
                <a:sym typeface="Arial"/>
              </a:defRPr>
            </a:pPr>
            <a:r>
              <a:t>Whether they truly have disbanded or not is up is yet to be seen.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4244578" y="1785935"/>
            <a:ext cx="15894844" cy="4929190"/>
          </a:xfrm>
          <a:prstGeom prst="rect">
            <a:avLst/>
          </a:prstGeom>
        </p:spPr>
        <p:txBody>
          <a:bodyPr anchor="b"/>
          <a:lstStyle/>
          <a:p>
            <a:pPr/>
            <a:r>
              <a:t>Title Text</a:t>
            </a:r>
          </a:p>
        </p:txBody>
      </p:sp>
      <p:sp>
        <p:nvSpPr>
          <p:cNvPr id="12" name="Body Level One…"/>
          <p:cNvSpPr txBox="1"/>
          <p:nvPr>
            <p:ph type="body" sz="quarter" idx="1"/>
          </p:nvPr>
        </p:nvSpPr>
        <p:spPr>
          <a:xfrm>
            <a:off x="4244578" y="6840139"/>
            <a:ext cx="15894844" cy="2214566"/>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2" name="Body Level One…"/>
          <p:cNvSpPr txBox="1"/>
          <p:nvPr>
            <p:ph type="body" sz="quarter" idx="1"/>
          </p:nvPr>
        </p:nvSpPr>
        <p:spPr>
          <a:xfrm>
            <a:off x="4833937" y="8947546"/>
            <a:ext cx="14716127" cy="648799"/>
          </a:xfrm>
          <a:prstGeom prst="rect">
            <a:avLst/>
          </a:prstGeom>
        </p:spPr>
        <p:txBody>
          <a:bodyPr anchor="t"/>
          <a:lstStyle>
            <a:lvl1pPr marL="0" indent="0" algn="ctr">
              <a:spcBef>
                <a:spcPts val="0"/>
              </a:spcBef>
              <a:buSzTx/>
              <a:buNone/>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1pPr>
            <a:lvl2pPr marL="839609" indent="-395111"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2pPr>
            <a:lvl3pPr marL="1284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3pPr>
            <a:lvl4pPr marL="17286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4pPr>
            <a:lvl5pPr marL="2173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3" name="“Type a quote here.”"/>
          <p:cNvSpPr txBox="1"/>
          <p:nvPr>
            <p:ph type="body" sz="quarter" idx="21"/>
          </p:nvPr>
        </p:nvSpPr>
        <p:spPr>
          <a:xfrm>
            <a:off x="4833937" y="6000750"/>
            <a:ext cx="14716128" cy="910829"/>
          </a:xfrm>
          <a:prstGeom prst="rect">
            <a:avLst/>
          </a:prstGeom>
        </p:spPr>
        <p:txBody>
          <a:bodyPr/>
          <a:lstStyle/>
          <a:p>
            <a:pPr>
              <a:buBlip>
                <a:blip r:embed="rId2"/>
              </a:buBlip>
            </a:pPr>
          </a:p>
        </p:txBody>
      </p:sp>
      <p:sp>
        <p:nvSpPr>
          <p:cNvPr id="94"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1" name="143070724_2880x2159.jpeg"/>
          <p:cNvSpPr/>
          <p:nvPr>
            <p:ph type="pic" idx="21"/>
          </p:nvPr>
        </p:nvSpPr>
        <p:spPr>
          <a:xfrm>
            <a:off x="3048000" y="0"/>
            <a:ext cx="18296470" cy="13716002"/>
          </a:xfrm>
          <a:prstGeom prst="rect">
            <a:avLst/>
          </a:prstGeom>
        </p:spPr>
        <p:txBody>
          <a:bodyPr lIns="91439" tIns="45719" rIns="91439" bIns="45719" anchor="t">
            <a:noAutofit/>
          </a:bodyPr>
          <a:lstStyle/>
          <a:p>
            <a:pPr/>
          </a:p>
        </p:txBody>
      </p:sp>
      <p:sp>
        <p:nvSpPr>
          <p:cNvPr id="10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6" name="Title Text"/>
          <p:cNvSpPr txBox="1"/>
          <p:nvPr>
            <p:ph type="title"/>
          </p:nvPr>
        </p:nvSpPr>
        <p:spPr>
          <a:prstGeom prst="rect">
            <a:avLst/>
          </a:prstGeom>
        </p:spPr>
        <p:txBody>
          <a:bodyPr/>
          <a:lstStyle/>
          <a:p>
            <a:pPr/>
            <a:r>
              <a:t>Title Text</a:t>
            </a:r>
          </a:p>
        </p:txBody>
      </p:sp>
      <p:sp>
        <p:nvSpPr>
          <p:cNvPr id="117"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1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125"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126" name="Title Text"/>
          <p:cNvSpPr txBox="1"/>
          <p:nvPr>
            <p:ph type="title"/>
          </p:nvPr>
        </p:nvSpPr>
        <p:spPr>
          <a:xfrm>
            <a:off x="4155280" y="1946669"/>
            <a:ext cx="7929565" cy="4929191"/>
          </a:xfrm>
          <a:prstGeom prst="rect">
            <a:avLst/>
          </a:prstGeom>
        </p:spPr>
        <p:txBody>
          <a:bodyPr anchor="b"/>
          <a:lstStyle/>
          <a:p>
            <a:pPr/>
            <a:r>
              <a:t>Title Text</a:t>
            </a:r>
          </a:p>
        </p:txBody>
      </p:sp>
      <p:sp>
        <p:nvSpPr>
          <p:cNvPr id="127"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2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5" name="Title Text"/>
          <p:cNvSpPr txBox="1"/>
          <p:nvPr>
            <p:ph type="title"/>
          </p:nvPr>
        </p:nvSpPr>
        <p:spPr>
          <a:xfrm>
            <a:off x="4155280" y="357185"/>
            <a:ext cx="16073441" cy="3429006"/>
          </a:xfrm>
          <a:prstGeom prst="rect">
            <a:avLst/>
          </a:prstGeom>
        </p:spPr>
        <p:txBody>
          <a:bodyPr lIns="71434" tIns="71434" rIns="71434" bIns="71434"/>
          <a:lstStyle>
            <a:lvl1pPr defTabSz="821529"/>
          </a:lstStyle>
          <a:p>
            <a:pPr/>
            <a:r>
              <a:t>Title Text</a:t>
            </a:r>
          </a:p>
        </p:txBody>
      </p:sp>
      <p:sp>
        <p:nvSpPr>
          <p:cNvPr id="136" name="Body Level One…"/>
          <p:cNvSpPr txBox="1"/>
          <p:nvPr>
            <p:ph type="body" sz="half" idx="1"/>
          </p:nvPr>
        </p:nvSpPr>
        <p:spPr>
          <a:xfrm>
            <a:off x="4155280" y="3893341"/>
            <a:ext cx="16073441" cy="8036723"/>
          </a:xfrm>
          <a:prstGeom prst="rect">
            <a:avLst/>
          </a:prstGeom>
        </p:spPr>
        <p:txBody>
          <a:bodyPr lIns="71434" tIns="71434" rIns="71434" bIns="71434"/>
          <a:lstStyle>
            <a:lvl1pPr defTabSz="821529">
              <a:buBlip>
                <a:blip r:embed="rId2"/>
              </a:buBlip>
            </a:lvl1pPr>
            <a:lvl2pPr marL="1061859" defTabSz="821529">
              <a:buBlip>
                <a:blip r:embed="rId2"/>
              </a:buBlip>
            </a:lvl2pPr>
            <a:lvl3pPr marL="1506359" indent="-617359" defTabSz="821529">
              <a:buBlip>
                <a:blip r:embed="rId2"/>
              </a:buBlip>
            </a:lvl3pPr>
            <a:lvl4pPr marL="1950859" indent="-617359" defTabSz="821529">
              <a:buBlip>
                <a:blip r:embed="rId2"/>
              </a:buBlip>
            </a:lvl4pPr>
            <a:lvl5pPr marL="2395359" indent="-617359" defTabSz="821529">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37" name="Slide Number"/>
          <p:cNvSpPr txBox="1"/>
          <p:nvPr>
            <p:ph type="sldNum" sz="quarter" idx="2"/>
          </p:nvPr>
        </p:nvSpPr>
        <p:spPr>
          <a:xfrm>
            <a:off x="20706058" y="13099994"/>
            <a:ext cx="409775" cy="428340"/>
          </a:xfrm>
          <a:prstGeom prst="rect">
            <a:avLst/>
          </a:prstGeom>
        </p:spPr>
        <p:txBody>
          <a:bodyPr lIns="71434" tIns="71434" rIns="71434" bIns="71434"/>
          <a:lstStyle>
            <a:lvl1pPr defTabSz="821529"/>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4137421" y="908807"/>
            <a:ext cx="16055580" cy="12036112"/>
          </a:xfrm>
          <a:prstGeom prst="rect">
            <a:avLst/>
          </a:prstGeom>
        </p:spPr>
        <p:txBody>
          <a:bodyPr lIns="91439" tIns="45719" rIns="91439" bIns="45719" anchor="t">
            <a:noAutofit/>
          </a:bodyPr>
          <a:lstStyle/>
          <a:p>
            <a:pPr/>
          </a:p>
        </p:txBody>
      </p:sp>
      <p:sp>
        <p:nvSpPr>
          <p:cNvPr id="21" name="Title Text"/>
          <p:cNvSpPr txBox="1"/>
          <p:nvPr>
            <p:ph type="title"/>
          </p:nvPr>
        </p:nvSpPr>
        <p:spPr>
          <a:xfrm>
            <a:off x="4155280" y="9572625"/>
            <a:ext cx="16073440" cy="1714500"/>
          </a:xfrm>
          <a:prstGeom prst="rect">
            <a:avLst/>
          </a:prstGeom>
        </p:spPr>
        <p:txBody>
          <a:bodyPr anchor="b"/>
          <a:lstStyle/>
          <a:p>
            <a:pPr/>
            <a:r>
              <a:t>Title Text</a:t>
            </a:r>
          </a:p>
        </p:txBody>
      </p:sp>
      <p:sp>
        <p:nvSpPr>
          <p:cNvPr id="2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29" name="Title Text"/>
          <p:cNvSpPr txBox="1"/>
          <p:nvPr>
            <p:ph type="title"/>
          </p:nvPr>
        </p:nvSpPr>
        <p:spPr>
          <a:xfrm>
            <a:off x="4155280" y="5143500"/>
            <a:ext cx="16073440" cy="3429000"/>
          </a:xfrm>
          <a:prstGeom prst="rect">
            <a:avLst/>
          </a:prstGeom>
        </p:spPr>
        <p:txBody>
          <a:bodyPr/>
          <a:lstStyle/>
          <a:p>
            <a:pPr/>
            <a:r>
              <a:t>Title Text</a:t>
            </a:r>
          </a:p>
        </p:txBody>
      </p:sp>
      <p:sp>
        <p:nvSpPr>
          <p:cNvPr id="3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7"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38" name="Title Text"/>
          <p:cNvSpPr txBox="1"/>
          <p:nvPr>
            <p:ph type="title"/>
          </p:nvPr>
        </p:nvSpPr>
        <p:spPr>
          <a:xfrm>
            <a:off x="4155280" y="1946669"/>
            <a:ext cx="7929565" cy="4929191"/>
          </a:xfrm>
          <a:prstGeom prst="rect">
            <a:avLst/>
          </a:prstGeom>
        </p:spPr>
        <p:txBody>
          <a:bodyPr anchor="b"/>
          <a:lstStyle/>
          <a:p>
            <a:pPr/>
            <a:r>
              <a:t>Title Text</a:t>
            </a:r>
          </a:p>
        </p:txBody>
      </p:sp>
      <p:sp>
        <p:nvSpPr>
          <p:cNvPr id="39"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5" name="Title Text"/>
          <p:cNvSpPr txBox="1"/>
          <p:nvPr>
            <p:ph type="title"/>
          </p:nvPr>
        </p:nvSpPr>
        <p:spPr>
          <a:prstGeom prst="rect">
            <a:avLst/>
          </a:prstGeom>
        </p:spPr>
        <p:txBody>
          <a:bodyPr/>
          <a:lstStyle/>
          <a:p>
            <a:pPr/>
            <a:r>
              <a:t>Title Text</a:t>
            </a:r>
          </a:p>
        </p:txBody>
      </p:sp>
      <p:sp>
        <p:nvSpPr>
          <p:cNvPr id="56"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5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4" name="143070716_1012x1350.jpeg"/>
          <p:cNvSpPr/>
          <p:nvPr>
            <p:ph type="pic" sz="quarter" idx="21"/>
          </p:nvPr>
        </p:nvSpPr>
        <p:spPr>
          <a:xfrm>
            <a:off x="13192125" y="3196826"/>
            <a:ext cx="7054454" cy="9410644"/>
          </a:xfrm>
          <a:prstGeom prst="rect">
            <a:avLst/>
          </a:prstGeom>
        </p:spPr>
        <p:txBody>
          <a:bodyPr lIns="91439" tIns="45719" rIns="91439" bIns="45719" anchor="t">
            <a:noAutofit/>
          </a:bodyPr>
          <a:lstStyle/>
          <a:p>
            <a:pPr/>
          </a:p>
        </p:txBody>
      </p:sp>
      <p:sp>
        <p:nvSpPr>
          <p:cNvPr id="65" name="Title Text"/>
          <p:cNvSpPr txBox="1"/>
          <p:nvPr>
            <p:ph type="title"/>
          </p:nvPr>
        </p:nvSpPr>
        <p:spPr>
          <a:prstGeom prst="rect">
            <a:avLst/>
          </a:prstGeom>
        </p:spPr>
        <p:txBody>
          <a:bodyPr/>
          <a:lstStyle/>
          <a:p>
            <a:pPr/>
            <a:r>
              <a:t>Title Text</a:t>
            </a:r>
          </a:p>
        </p:txBody>
      </p:sp>
      <p:sp>
        <p:nvSpPr>
          <p:cNvPr id="66" name="Body Level One…"/>
          <p:cNvSpPr txBox="1"/>
          <p:nvPr>
            <p:ph type="body" sz="quarter" idx="1"/>
          </p:nvPr>
        </p:nvSpPr>
        <p:spPr>
          <a:xfrm>
            <a:off x="4155280" y="3893341"/>
            <a:ext cx="7625955"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4" name="Body Level One…"/>
          <p:cNvSpPr txBox="1"/>
          <p:nvPr>
            <p:ph type="body" idx="1"/>
          </p:nvPr>
        </p:nvSpPr>
        <p:spPr>
          <a:xfrm>
            <a:off x="4155280" y="1928810"/>
            <a:ext cx="16073440" cy="9858379"/>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5"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2" name="143070718_1000x750.jpeg"/>
          <p:cNvSpPr/>
          <p:nvPr>
            <p:ph type="pic" sz="quarter" idx="21"/>
          </p:nvPr>
        </p:nvSpPr>
        <p:spPr>
          <a:xfrm>
            <a:off x="12622803" y="7171872"/>
            <a:ext cx="7552531" cy="5664399"/>
          </a:xfrm>
          <a:prstGeom prst="rect">
            <a:avLst/>
          </a:prstGeom>
        </p:spPr>
        <p:txBody>
          <a:bodyPr lIns="91439" tIns="45719" rIns="91439" bIns="45719" anchor="t">
            <a:noAutofit/>
          </a:bodyPr>
          <a:lstStyle/>
          <a:p>
            <a:pPr/>
          </a:p>
        </p:txBody>
      </p:sp>
      <p:sp>
        <p:nvSpPr>
          <p:cNvPr id="83" name="143070724_2880x2159.jpeg"/>
          <p:cNvSpPr/>
          <p:nvPr>
            <p:ph type="pic" sz="quarter" idx="22"/>
          </p:nvPr>
        </p:nvSpPr>
        <p:spPr>
          <a:xfrm>
            <a:off x="12692060" y="1357312"/>
            <a:ext cx="7479501" cy="5607028"/>
          </a:xfrm>
          <a:prstGeom prst="rect">
            <a:avLst/>
          </a:prstGeom>
        </p:spPr>
        <p:txBody>
          <a:bodyPr lIns="91439" tIns="45719" rIns="91439" bIns="45719" anchor="t">
            <a:noAutofit/>
          </a:bodyPr>
          <a:lstStyle/>
          <a:p>
            <a:pPr/>
          </a:p>
        </p:txBody>
      </p:sp>
      <p:sp>
        <p:nvSpPr>
          <p:cNvPr id="84" name="143070716_1012x1350.jpeg"/>
          <p:cNvSpPr/>
          <p:nvPr>
            <p:ph type="pic" sz="half" idx="23"/>
          </p:nvPr>
        </p:nvSpPr>
        <p:spPr>
          <a:xfrm>
            <a:off x="4673203" y="1750217"/>
            <a:ext cx="7604292" cy="10144128"/>
          </a:xfrm>
          <a:prstGeom prst="rect">
            <a:avLst/>
          </a:prstGeom>
        </p:spPr>
        <p:txBody>
          <a:bodyPr lIns="91439" tIns="45719" rIns="91439" bIns="45719" anchor="t">
            <a:noAutofit/>
          </a:bodyPr>
          <a:lstStyle/>
          <a:p>
            <a:pPr/>
          </a:p>
        </p:txBody>
      </p:sp>
      <p:sp>
        <p:nvSpPr>
          <p:cNvPr id="85" name="Slide Number"/>
          <p:cNvSpPr txBox="1"/>
          <p:nvPr>
            <p:ph type="sldNum" sz="quarter" idx="2"/>
          </p:nvPr>
        </p:nvSpPr>
        <p:spPr>
          <a:xfrm>
            <a:off x="20704201" y="13099993"/>
            <a:ext cx="409776" cy="428342"/>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4155280" y="357185"/>
            <a:ext cx="16073440" cy="3429005"/>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p>
            <a:pPr/>
            <a:r>
              <a:t>Title Text</a:t>
            </a:r>
          </a:p>
        </p:txBody>
      </p:sp>
      <p:sp>
        <p:nvSpPr>
          <p:cNvPr id="3" name="Body Level One…"/>
          <p:cNvSpPr txBox="1"/>
          <p:nvPr>
            <p:ph type="body" idx="1"/>
          </p:nvPr>
        </p:nvSpPr>
        <p:spPr>
          <a:xfrm>
            <a:off x="13610166" y="3962400"/>
            <a:ext cx="9550401" cy="9753600"/>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20706056" y="13099993"/>
            <a:ext cx="409777" cy="428342"/>
          </a:xfrm>
          <a:prstGeom prst="rect">
            <a:avLst/>
          </a:prstGeom>
          <a:ln w="12700">
            <a:miter lim="400000"/>
          </a:ln>
        </p:spPr>
        <p:txBody>
          <a:bodyPr wrap="none" lIns="71435" tIns="71435" rIns="71435" bIns="71435" anchor="ctr">
            <a:spAutoFit/>
          </a:bodyPr>
          <a:lstStyle>
            <a:lvl1pPr algn="r">
              <a:defRPr b="1" sz="1800">
                <a:solidFill>
                  <a:srgbClr val="FFFFFF">
                    <a:alpha val="70000"/>
                  </a:srgbClr>
                </a:solidFill>
              </a:defRPr>
            </a:lvl1pPr>
          </a:lstStyle>
          <a:p>
            <a:pPr>
              <a:defRPr>
                <a:effectLst/>
              </a:defRPr>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Lst>
  <p:transition xmlns:p14="http://schemas.microsoft.com/office/powerpoint/2010/main" spd="med" advClick="1"/>
  <p:txStyles>
    <p:titleStyle>
      <a:lvl1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titleStyle>
    <p:bodyStyle>
      <a:lvl1pPr marL="617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1061859"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1506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1950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2395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2839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32843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37288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4173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bodyStyle>
    <p:otherStyle>
      <a:lvl1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1pPr>
      <a:lvl2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2pPr>
      <a:lvl3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3pPr>
      <a:lvl4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4pPr>
      <a:lvl5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5pPr>
      <a:lvl6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6pPr>
      <a:lvl7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7pPr>
      <a:lvl8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8pPr>
      <a:lvl9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1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 Id="rId3" Type="http://schemas.openxmlformats.org/officeDocument/2006/relationships/image" Target="../media/image1.tif"/><Relationship Id="rId4" Type="http://schemas.openxmlformats.org/officeDocument/2006/relationships/image" Target="../media/image2.tif"/><Relationship Id="rId5" Type="http://schemas.openxmlformats.org/officeDocument/2006/relationships/image" Target="../media/image3.png"/><Relationship Id="rId6" Type="http://schemas.openxmlformats.org/officeDocument/2006/relationships/image" Target="../media/image3.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9" Type="http://schemas.openxmlformats.org/officeDocument/2006/relationships/image" Target="../media/image4.tif"/><Relationship Id="rId10" Type="http://schemas.openxmlformats.org/officeDocument/2006/relationships/image" Target="../media/image11.png"/><Relationship Id="rId11" Type="http://schemas.openxmlformats.org/officeDocument/2006/relationships/image" Target="../media/image1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1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7" name="Decisions"/>
          <p:cNvSpPr txBox="1"/>
          <p:nvPr>
            <p:ph type="title"/>
          </p:nvPr>
        </p:nvSpPr>
        <p:spPr>
          <a:xfrm>
            <a:off x="4155281" y="357185"/>
            <a:ext cx="16073438" cy="3429005"/>
          </a:xfrm>
          <a:prstGeom prst="rect">
            <a:avLst/>
          </a:prstGeom>
        </p:spPr>
        <p:txBody>
          <a:bodyPr/>
          <a:lstStyle/>
          <a:p>
            <a:pPr/>
            <a:r>
              <a:t>Decisions</a:t>
            </a:r>
          </a:p>
        </p:txBody>
      </p:sp>
      <p:sp>
        <p:nvSpPr>
          <p:cNvPr id="188" name="Shutting Down the Pipeline……"/>
          <p:cNvSpPr txBox="1"/>
          <p:nvPr>
            <p:ph type="body" sz="half" idx="1"/>
          </p:nvPr>
        </p:nvSpPr>
        <p:spPr>
          <a:xfrm>
            <a:off x="4155281" y="3893341"/>
            <a:ext cx="16073438" cy="8036723"/>
          </a:xfrm>
          <a:prstGeom prst="rect">
            <a:avLst/>
          </a:prstGeom>
        </p:spPr>
        <p:txBody>
          <a:bodyPr/>
          <a:lstStyle/>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Shutting Down the Pipeline…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the company didn’t know how much access the hackers might gain, maintaining operational control of the pipeline was paramount</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to prevent hackers from migrating to the pipeline control system, Colonial decided a complete shutdown was necessary</a:t>
            </a:r>
          </a:p>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Paying the Ransom…</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get the pipeline back online as quickly as possible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keep the situation confidential</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0" name="Impacts"/>
          <p:cNvSpPr txBox="1"/>
          <p:nvPr>
            <p:ph type="title"/>
          </p:nvPr>
        </p:nvSpPr>
        <p:spPr>
          <a:xfrm>
            <a:off x="4155281" y="357185"/>
            <a:ext cx="16073438" cy="3429005"/>
          </a:xfrm>
          <a:prstGeom prst="rect">
            <a:avLst/>
          </a:prstGeom>
        </p:spPr>
        <p:txBody>
          <a:bodyPr/>
          <a:lstStyle/>
          <a:p>
            <a:pPr/>
            <a:r>
              <a:t>Impacts</a:t>
            </a:r>
          </a:p>
        </p:txBody>
      </p:sp>
      <p:sp>
        <p:nvSpPr>
          <p:cNvPr id="191" name="news of the attack and the pipeline shutdown spurred panic buying of gasoline, leaving thousands of gas stations without fuel, driving prices to the highest in almost 7 years…"/>
          <p:cNvSpPr txBox="1"/>
          <p:nvPr>
            <p:ph type="body" sz="half" idx="1"/>
          </p:nvPr>
        </p:nvSpPr>
        <p:spPr>
          <a:xfrm>
            <a:off x="4155281" y="3893341"/>
            <a:ext cx="16073438" cy="8036723"/>
          </a:xfrm>
          <a:prstGeom prst="rect">
            <a:avLst/>
          </a:prstGeom>
        </p:spPr>
        <p:txBody>
          <a:bodyPr/>
          <a:lstStyle/>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Panic buying</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Inventory reduction</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Opportunity cost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Expectation management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Increased regulation and inspection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4" name="Casey M."/>
          <p:cNvSpPr txBox="1"/>
          <p:nvPr>
            <p:ph type="title"/>
          </p:nvPr>
        </p:nvSpPr>
        <p:spPr>
          <a:xfrm>
            <a:off x="1422795" y="4575374"/>
            <a:ext cx="11582300" cy="1665247"/>
          </a:xfrm>
          <a:prstGeom prst="rect">
            <a:avLst/>
          </a:prstGeom>
        </p:spPr>
        <p:txBody>
          <a:bodyPr/>
          <a:lstStyle/>
          <a:p>
            <a:pPr/>
            <a:r>
              <a:t>Rafael Encarnacion</a:t>
            </a:r>
          </a:p>
        </p:txBody>
      </p:sp>
      <p:sp>
        <p:nvSpPr>
          <p:cNvPr id="195" name="INTRO…"/>
          <p:cNvSpPr txBox="1"/>
          <p:nvPr>
            <p:ph type="body" sz="quarter" idx="1"/>
          </p:nvPr>
        </p:nvSpPr>
        <p:spPr>
          <a:xfrm>
            <a:off x="1422795" y="6222760"/>
            <a:ext cx="11582300" cy="2917866"/>
          </a:xfrm>
          <a:prstGeom prst="rect">
            <a:avLst/>
          </a:prstGeom>
        </p:spPr>
        <p:txBody>
          <a:bodyPr/>
          <a:lstStyle/>
          <a:p>
            <a:pPr marL="716138" indent="-716138">
              <a:buSzPct val="75000"/>
              <a:buChar char="•"/>
            </a:pPr>
            <a:r>
              <a:t>Phishing</a:t>
            </a:r>
          </a:p>
          <a:p>
            <a:pPr marL="716138" indent="-716138">
              <a:buSzPct val="75000"/>
              <a:buChar char="•"/>
            </a:pPr>
            <a:r>
              <a:t>RDP Abuse</a:t>
            </a:r>
          </a:p>
          <a:p>
            <a:pPr marL="716138" indent="-716138">
              <a:buSzPct val="75000"/>
              <a:buChar char="•"/>
            </a:pPr>
            <a:r>
              <a:t>Vulnerabilities</a:t>
            </a:r>
          </a:p>
        </p:txBody>
      </p:sp>
      <p:pic>
        <p:nvPicPr>
          <p:cNvPr id="196" name="image5.png" descr="image5.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8" name="Phishing"/>
          <p:cNvSpPr txBox="1"/>
          <p:nvPr>
            <p:ph type="title"/>
          </p:nvPr>
        </p:nvSpPr>
        <p:spPr>
          <a:xfrm>
            <a:off x="4155281" y="357185"/>
            <a:ext cx="16073438" cy="3429005"/>
          </a:xfrm>
          <a:prstGeom prst="rect">
            <a:avLst/>
          </a:prstGeom>
        </p:spPr>
        <p:txBody>
          <a:bodyPr/>
          <a:lstStyle/>
          <a:p>
            <a:pPr lvl="2"/>
            <a:r>
              <a:t>Phishing</a:t>
            </a:r>
          </a:p>
        </p:txBody>
      </p:sp>
      <p:sp>
        <p:nvSpPr>
          <p:cNvPr id="199" name="Email Scanning…"/>
          <p:cNvSpPr txBox="1"/>
          <p:nvPr>
            <p:ph type="body" sz="half" idx="1"/>
          </p:nvPr>
        </p:nvSpPr>
        <p:spPr>
          <a:xfrm>
            <a:off x="4155281" y="3893341"/>
            <a:ext cx="16073438" cy="8036723"/>
          </a:xfrm>
          <a:prstGeom prst="rect">
            <a:avLst/>
          </a:prstGeom>
        </p:spPr>
        <p:txBody>
          <a:bodyPr/>
          <a:lstStyle/>
          <a:p>
            <a:pPr>
              <a:buBlip>
                <a:blip r:embed="rId3"/>
              </a:buBlip>
            </a:pPr>
            <a:r>
              <a:t>Email Scanning</a:t>
            </a:r>
          </a:p>
          <a:p>
            <a:pPr>
              <a:buBlip>
                <a:blip r:embed="rId3"/>
              </a:buBlip>
            </a:pPr>
            <a:r>
              <a:t>Sandboxing</a:t>
            </a:r>
          </a:p>
          <a:p>
            <a:pPr>
              <a:buBlip>
                <a:blip r:embed="rId3"/>
              </a:buBlip>
            </a:pPr>
            <a:r>
              <a:t>Awareness Training</a:t>
            </a:r>
          </a:p>
          <a:p>
            <a:pPr>
              <a:buBlip>
                <a:blip r:embed="rId3"/>
              </a:buBlip>
            </a:pPr>
            <a:r>
              <a:t>Endpoint Protection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1" name="RDP Abuse"/>
          <p:cNvSpPr txBox="1"/>
          <p:nvPr>
            <p:ph type="title"/>
          </p:nvPr>
        </p:nvSpPr>
        <p:spPr>
          <a:xfrm>
            <a:off x="4155281" y="357185"/>
            <a:ext cx="16073438" cy="3429005"/>
          </a:xfrm>
          <a:prstGeom prst="rect">
            <a:avLst/>
          </a:prstGeom>
        </p:spPr>
        <p:txBody>
          <a:bodyPr/>
          <a:lstStyle/>
          <a:p>
            <a:pPr lvl="2"/>
            <a:r>
              <a:t>RDP Abuse</a:t>
            </a:r>
          </a:p>
        </p:txBody>
      </p:sp>
      <p:sp>
        <p:nvSpPr>
          <p:cNvPr id="202" name="Stop Using RDP…"/>
          <p:cNvSpPr txBox="1"/>
          <p:nvPr>
            <p:ph type="body" sz="half" idx="1"/>
          </p:nvPr>
        </p:nvSpPr>
        <p:spPr>
          <a:xfrm>
            <a:off x="4155281" y="3893341"/>
            <a:ext cx="16073438" cy="8036723"/>
          </a:xfrm>
          <a:prstGeom prst="rect">
            <a:avLst/>
          </a:prstGeom>
        </p:spPr>
        <p:txBody>
          <a:bodyPr/>
          <a:lstStyle/>
          <a:p>
            <a:pPr>
              <a:buBlip>
                <a:blip r:embed="rId3"/>
              </a:buBlip>
            </a:pPr>
            <a:r>
              <a:t>Stop Using RDP</a:t>
            </a:r>
          </a:p>
          <a:p>
            <a:pPr>
              <a:buBlip>
                <a:blip r:embed="rId3"/>
              </a:buBlip>
            </a:pPr>
            <a:r>
              <a:t>See above</a:t>
            </a:r>
          </a:p>
          <a:p>
            <a:pPr>
              <a:buBlip>
                <a:blip r:embed="rId3"/>
              </a:buBlip>
            </a:pPr>
            <a:r>
              <a:t>Seriously, use something else!</a:t>
            </a:r>
          </a:p>
          <a:p>
            <a:pPr>
              <a:buBlip>
                <a:blip r:embed="rId3"/>
              </a:buBlip>
            </a:pPr>
            <a:r>
              <a:t>Add MFA</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4" name="Vulnerabilities"/>
          <p:cNvSpPr txBox="1"/>
          <p:nvPr>
            <p:ph type="title"/>
          </p:nvPr>
        </p:nvSpPr>
        <p:spPr>
          <a:xfrm>
            <a:off x="4155281" y="357185"/>
            <a:ext cx="16073438" cy="3429005"/>
          </a:xfrm>
          <a:prstGeom prst="rect">
            <a:avLst/>
          </a:prstGeom>
        </p:spPr>
        <p:txBody>
          <a:bodyPr/>
          <a:lstStyle/>
          <a:p>
            <a:pPr lvl="2"/>
            <a:r>
              <a:t>Vulnerabilities</a:t>
            </a:r>
          </a:p>
        </p:txBody>
      </p:sp>
      <p:sp>
        <p:nvSpPr>
          <p:cNvPr id="205" name="Patching…"/>
          <p:cNvSpPr txBox="1"/>
          <p:nvPr>
            <p:ph type="body" sz="half" idx="1"/>
          </p:nvPr>
        </p:nvSpPr>
        <p:spPr>
          <a:xfrm>
            <a:off x="4155281" y="3893341"/>
            <a:ext cx="16073438" cy="8036723"/>
          </a:xfrm>
          <a:prstGeom prst="rect">
            <a:avLst/>
          </a:prstGeom>
        </p:spPr>
        <p:txBody>
          <a:bodyPr/>
          <a:lstStyle/>
          <a:p>
            <a:pPr>
              <a:buBlip>
                <a:blip r:embed="rId3"/>
              </a:buBlip>
            </a:pPr>
            <a:r>
              <a:t>Patching </a:t>
            </a:r>
          </a:p>
          <a:p>
            <a:pPr>
              <a:buBlip>
                <a:blip r:embed="rId3"/>
              </a:buBlip>
            </a:pPr>
            <a:r>
              <a:t>Vulnerability Scanning/Management</a:t>
            </a:r>
          </a:p>
          <a:p>
            <a:pPr>
              <a:buBlip>
                <a:blip r:embed="rId3"/>
              </a:buBlip>
            </a:pPr>
            <a:r>
              <a:t>Layered detection for Zero-Day Attacks</a:t>
            </a:r>
          </a:p>
          <a:p>
            <a:pPr>
              <a:buBlip>
                <a:blip r:embed="rId3"/>
              </a:buBlip>
            </a:pPr>
            <a:r>
              <a:t>Low Privilege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47" name="2101 vpi cyber team2.tiff" descr="2101 vpi cyber team2.tiff"/>
          <p:cNvPicPr>
            <a:picLocks noChangeAspect="1"/>
          </p:cNvPicPr>
          <p:nvPr/>
        </p:nvPicPr>
        <p:blipFill>
          <a:blip r:embed="rId3">
            <a:extLst/>
          </a:blip>
          <a:stretch>
            <a:fillRect/>
          </a:stretch>
        </p:blipFill>
        <p:spPr>
          <a:xfrm>
            <a:off x="16280739" y="1259835"/>
            <a:ext cx="7344712" cy="836742"/>
          </a:xfrm>
          <a:prstGeom prst="rect">
            <a:avLst/>
          </a:prstGeom>
          <a:ln w="12700">
            <a:miter lim="400000"/>
          </a:ln>
        </p:spPr>
      </p:pic>
      <p:pic>
        <p:nvPicPr>
          <p:cNvPr id="148" name="Investigate and Report.tiff" descr="Investigate and Report.tiff"/>
          <p:cNvPicPr>
            <a:picLocks noChangeAspect="1"/>
          </p:cNvPicPr>
          <p:nvPr/>
        </p:nvPicPr>
        <p:blipFill>
          <a:blip r:embed="rId4">
            <a:extLst/>
          </a:blip>
          <a:stretch>
            <a:fillRect/>
          </a:stretch>
        </p:blipFill>
        <p:spPr>
          <a:xfrm>
            <a:off x="10755459" y="2106503"/>
            <a:ext cx="12872520" cy="1192663"/>
          </a:xfrm>
          <a:prstGeom prst="rect">
            <a:avLst/>
          </a:prstGeom>
          <a:ln w="12700">
            <a:miter lim="400000"/>
          </a:ln>
        </p:spPr>
      </p:pic>
      <p:pic>
        <p:nvPicPr>
          <p:cNvPr id="149" name="Ransomware.tiff" descr="Ransomware.tiff"/>
          <p:cNvPicPr>
            <a:picLocks noChangeAspect="1"/>
          </p:cNvPicPr>
          <p:nvPr/>
        </p:nvPicPr>
        <p:blipFill>
          <a:blip r:embed="rId5">
            <a:extLst/>
          </a:blip>
          <a:stretch>
            <a:fillRect/>
          </a:stretch>
        </p:blipFill>
        <p:spPr>
          <a:xfrm>
            <a:off x="728255" y="4271095"/>
            <a:ext cx="22927491" cy="5173812"/>
          </a:xfrm>
          <a:prstGeom prst="rect">
            <a:avLst/>
          </a:prstGeom>
          <a:ln w="12700">
            <a:miter lim="400000"/>
          </a:ln>
        </p:spPr>
      </p:pic>
      <p:pic>
        <p:nvPicPr>
          <p:cNvPr id="150" name="Colonial Pipeline Cyberattack.tiff" descr="Colonial Pipeline Cyberattack.tiff"/>
          <p:cNvPicPr>
            <a:picLocks noChangeAspect="1"/>
          </p:cNvPicPr>
          <p:nvPr/>
        </p:nvPicPr>
        <p:blipFill>
          <a:blip r:embed="rId6">
            <a:extLst/>
          </a:blip>
          <a:stretch>
            <a:fillRect/>
          </a:stretch>
        </p:blipFill>
        <p:spPr>
          <a:xfrm>
            <a:off x="13027375" y="8408765"/>
            <a:ext cx="10512075" cy="60793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2" name="Casey M."/>
          <p:cNvSpPr txBox="1"/>
          <p:nvPr>
            <p:ph type="title"/>
          </p:nvPr>
        </p:nvSpPr>
        <p:spPr>
          <a:xfrm>
            <a:off x="1422795" y="4575374"/>
            <a:ext cx="11582300" cy="1665247"/>
          </a:xfrm>
          <a:prstGeom prst="rect">
            <a:avLst/>
          </a:prstGeom>
        </p:spPr>
        <p:txBody>
          <a:bodyPr/>
          <a:lstStyle/>
          <a:p>
            <a:pPr/>
            <a:r>
              <a:t>Casey Mullins</a:t>
            </a:r>
          </a:p>
        </p:txBody>
      </p:sp>
      <p:sp>
        <p:nvSpPr>
          <p:cNvPr id="153" name="INTRO…"/>
          <p:cNvSpPr txBox="1"/>
          <p:nvPr>
            <p:ph type="body" sz="quarter" idx="1"/>
          </p:nvPr>
        </p:nvSpPr>
        <p:spPr>
          <a:xfrm>
            <a:off x="1422795" y="6222760"/>
            <a:ext cx="11582300" cy="2917866"/>
          </a:xfrm>
          <a:prstGeom prst="rect">
            <a:avLst/>
          </a:prstGeom>
        </p:spPr>
        <p:txBody>
          <a:bodyPr/>
          <a:lstStyle/>
          <a:p>
            <a:pPr marL="716138" indent="-716138">
              <a:buSzPct val="75000"/>
              <a:buChar char="•"/>
            </a:pPr>
            <a:r>
              <a:t>Colonial Pipeline Scenario</a:t>
            </a:r>
          </a:p>
          <a:p>
            <a:pPr marL="716138" indent="-716138">
              <a:buSzPct val="75000"/>
              <a:buChar char="•"/>
            </a:pPr>
            <a:r>
              <a:t>What is Ransomware?</a:t>
            </a:r>
          </a:p>
          <a:p>
            <a:pPr marL="716138" indent="-716138">
              <a:buSzPct val="75000"/>
              <a:buChar char="•"/>
            </a:pPr>
            <a:r>
              <a:t>The attackers: DarkSide</a:t>
            </a:r>
          </a:p>
        </p:txBody>
      </p:sp>
      <p:pic>
        <p:nvPicPr>
          <p:cNvPr id="154" name="Casey Mullins.png" descr="Casey Mullins.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pic>
        <p:nvPicPr>
          <p:cNvPr id="156" name="Screen Shot 2021-07-01 at 6.22.00 PM.png" descr="Screen Shot 2021-07-01 at 6.22.00 PM.png"/>
          <p:cNvPicPr>
            <a:picLocks noChangeAspect="1"/>
          </p:cNvPicPr>
          <p:nvPr/>
        </p:nvPicPr>
        <p:blipFill>
          <a:blip r:embed="rId4">
            <a:extLst/>
          </a:blip>
          <a:stretch>
            <a:fillRect/>
          </a:stretch>
        </p:blipFill>
        <p:spPr>
          <a:xfrm>
            <a:off x="5684354" y="2814206"/>
            <a:ext cx="17995901" cy="9753601"/>
          </a:xfrm>
          <a:prstGeom prst="rect">
            <a:avLst/>
          </a:prstGeom>
          <a:ln w="12700">
            <a:miter lim="400000"/>
          </a:ln>
        </p:spPr>
      </p:pic>
      <p:sp>
        <p:nvSpPr>
          <p:cNvPr id="157" name="Intro"/>
          <p:cNvSpPr txBox="1"/>
          <p:nvPr>
            <p:ph type="title"/>
          </p:nvPr>
        </p:nvSpPr>
        <p:spPr>
          <a:xfrm>
            <a:off x="4155281" y="357184"/>
            <a:ext cx="16073438" cy="3429007"/>
          </a:xfrm>
          <a:prstGeom prst="rect">
            <a:avLst/>
          </a:prstGeom>
        </p:spPr>
        <p:txBody>
          <a:bodyPr/>
          <a:lstStyle/>
          <a:p>
            <a:pPr/>
            <a:r>
              <a:t>Colonial Pipeline Scenario</a:t>
            </a:r>
          </a:p>
        </p:txBody>
      </p:sp>
      <p:pic>
        <p:nvPicPr>
          <p:cNvPr id="158" name="Screen Shot 2021-07-01 at 6.20.13 PM.png" descr="Screen Shot 2021-07-01 at 6.20.13 PM.png"/>
          <p:cNvPicPr>
            <a:picLocks noChangeAspect="1"/>
          </p:cNvPicPr>
          <p:nvPr/>
        </p:nvPicPr>
        <p:blipFill>
          <a:blip r:embed="rId5">
            <a:extLst/>
          </a:blip>
          <a:stretch>
            <a:fillRect/>
          </a:stretch>
        </p:blipFill>
        <p:spPr>
          <a:xfrm>
            <a:off x="2813050" y="3507184"/>
            <a:ext cx="17995900" cy="8737601"/>
          </a:xfrm>
          <a:prstGeom prst="rect">
            <a:avLst/>
          </a:prstGeom>
          <a:ln w="12700">
            <a:miter lim="400000"/>
          </a:ln>
        </p:spPr>
      </p:pic>
      <p:pic>
        <p:nvPicPr>
          <p:cNvPr id="159" name="Screen Shot 2021-07-01 at 6.24.09 PM.png" descr="Screen Shot 2021-07-01 at 6.24.09 PM.png"/>
          <p:cNvPicPr>
            <a:picLocks noChangeAspect="1"/>
          </p:cNvPicPr>
          <p:nvPr/>
        </p:nvPicPr>
        <p:blipFill>
          <a:blip r:embed="rId6">
            <a:extLst/>
          </a:blip>
          <a:stretch>
            <a:fillRect/>
          </a:stretch>
        </p:blipFill>
        <p:spPr>
          <a:xfrm>
            <a:off x="3365500" y="3253184"/>
            <a:ext cx="17399000" cy="9753601"/>
          </a:xfrm>
          <a:prstGeom prst="rect">
            <a:avLst/>
          </a:prstGeom>
          <a:ln w="12700">
            <a:miter lim="400000"/>
          </a:ln>
        </p:spPr>
      </p:pic>
      <p:pic>
        <p:nvPicPr>
          <p:cNvPr id="160" name="Screen Shot 2021-07-01 at 6.23.14 PM.png" descr="Screen Shot 2021-07-01 at 6.23.14 PM.png"/>
          <p:cNvPicPr>
            <a:picLocks noChangeAspect="1"/>
          </p:cNvPicPr>
          <p:nvPr/>
        </p:nvPicPr>
        <p:blipFill>
          <a:blip r:embed="rId7">
            <a:extLst/>
          </a:blip>
          <a:stretch>
            <a:fillRect/>
          </a:stretch>
        </p:blipFill>
        <p:spPr>
          <a:xfrm>
            <a:off x="3492500" y="3380184"/>
            <a:ext cx="17399000" cy="9753601"/>
          </a:xfrm>
          <a:prstGeom prst="rect">
            <a:avLst/>
          </a:prstGeom>
          <a:ln w="12700">
            <a:miter lim="400000"/>
          </a:ln>
        </p:spPr>
      </p:pic>
      <p:pic>
        <p:nvPicPr>
          <p:cNvPr id="161" name="Screen Shot 2021-07-01 at 6.23.01 PM.png" descr="Screen Shot 2021-07-01 at 6.23.01 PM.png"/>
          <p:cNvPicPr>
            <a:picLocks noChangeAspect="1"/>
          </p:cNvPicPr>
          <p:nvPr/>
        </p:nvPicPr>
        <p:blipFill>
          <a:blip r:embed="rId8">
            <a:extLst/>
          </a:blip>
          <a:stretch>
            <a:fillRect/>
          </a:stretch>
        </p:blipFill>
        <p:spPr>
          <a:xfrm>
            <a:off x="3619500" y="3507184"/>
            <a:ext cx="17399000" cy="9753601"/>
          </a:xfrm>
          <a:prstGeom prst="rect">
            <a:avLst/>
          </a:prstGeom>
          <a:ln w="12700">
            <a:miter lim="400000"/>
          </a:ln>
        </p:spPr>
      </p:pic>
      <p:pic>
        <p:nvPicPr>
          <p:cNvPr id="162" name="Image" descr="Image"/>
          <p:cNvPicPr>
            <a:picLocks noChangeAspect="1"/>
          </p:cNvPicPr>
          <p:nvPr/>
        </p:nvPicPr>
        <p:blipFill>
          <a:blip r:embed="rId9">
            <a:extLst/>
          </a:blip>
          <a:stretch>
            <a:fillRect/>
          </a:stretch>
        </p:blipFill>
        <p:spPr>
          <a:xfrm>
            <a:off x="4953000" y="3494484"/>
            <a:ext cx="14478000" cy="9652001"/>
          </a:xfrm>
          <a:prstGeom prst="rect">
            <a:avLst/>
          </a:prstGeom>
          <a:ln w="12700">
            <a:miter lim="400000"/>
          </a:ln>
        </p:spPr>
      </p:pic>
      <p:pic>
        <p:nvPicPr>
          <p:cNvPr id="163" name="Screen Shot 2021-07-01 at 6.21.12 PM.png" descr="Screen Shot 2021-07-01 at 6.21.12 PM.png"/>
          <p:cNvPicPr>
            <a:picLocks noChangeAspect="1"/>
          </p:cNvPicPr>
          <p:nvPr/>
        </p:nvPicPr>
        <p:blipFill>
          <a:blip r:embed="rId10">
            <a:extLst/>
          </a:blip>
          <a:stretch>
            <a:fillRect/>
          </a:stretch>
        </p:blipFill>
        <p:spPr>
          <a:xfrm>
            <a:off x="1226930" y="4133901"/>
            <a:ext cx="17995901" cy="9753601"/>
          </a:xfrm>
          <a:prstGeom prst="rect">
            <a:avLst/>
          </a:prstGeom>
          <a:ln w="12700">
            <a:miter lim="400000"/>
          </a:ln>
        </p:spPr>
      </p:pic>
      <p:pic>
        <p:nvPicPr>
          <p:cNvPr id="164" name="Screen Shot 2021-07-01 at 6.25.26 PM.png" descr="Screen Shot 2021-07-01 at 6.25.26 PM.png"/>
          <p:cNvPicPr>
            <a:picLocks noChangeAspect="1"/>
          </p:cNvPicPr>
          <p:nvPr/>
        </p:nvPicPr>
        <p:blipFill>
          <a:blip r:embed="rId11">
            <a:extLst/>
          </a:blip>
          <a:stretch>
            <a:fillRect/>
          </a:stretch>
        </p:blipFill>
        <p:spPr>
          <a:xfrm>
            <a:off x="2813050" y="3126184"/>
            <a:ext cx="18249900" cy="9753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62"/>
                                        </p:tgtEl>
                                        <p:attrNameLst>
                                          <p:attrName>style.visibility</p:attrName>
                                        </p:attrNameLst>
                                      </p:cBhvr>
                                      <p:to>
                                        <p:strVal val="visible"/>
                                      </p:to>
                                    </p:set>
                                    <p:anim calcmode="lin" valueType="num">
                                      <p:cBhvr>
                                        <p:cTn id="7" dur="1500" fill="hold"/>
                                        <p:tgtEl>
                                          <p:spTgt spid="162"/>
                                        </p:tgtEl>
                                        <p:attrNameLst>
                                          <p:attrName>ppt_w</p:attrName>
                                        </p:attrNameLst>
                                      </p:cBhvr>
                                      <p:tavLst>
                                        <p:tav tm="0">
                                          <p:val>
                                            <p:fltVal val="0"/>
                                          </p:val>
                                        </p:tav>
                                        <p:tav tm="100000">
                                          <p:val>
                                            <p:strVal val="#ppt_w"/>
                                          </p:val>
                                        </p:tav>
                                      </p:tavLst>
                                    </p:anim>
                                    <p:anim calcmode="lin" valueType="num">
                                      <p:cBhvr>
                                        <p:cTn id="8" dur="1500" fill="hold"/>
                                        <p:tgtEl>
                                          <p:spTgt spid="16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6" presetID="23" grpId="2" fill="hold">
                                  <p:stCondLst>
                                    <p:cond delay="0"/>
                                  </p:stCondLst>
                                  <p:iterate type="el" backwards="0">
                                    <p:tmAbs val="0"/>
                                  </p:iterate>
                                  <p:childTnLst>
                                    <p:set>
                                      <p:cBhvr>
                                        <p:cTn id="12" fill="hold"/>
                                        <p:tgtEl>
                                          <p:spTgt spid="164"/>
                                        </p:tgtEl>
                                        <p:attrNameLst>
                                          <p:attrName>style.visibility</p:attrName>
                                        </p:attrNameLst>
                                      </p:cBhvr>
                                      <p:to>
                                        <p:strVal val="visible"/>
                                      </p:to>
                                    </p:set>
                                    <p:anim calcmode="lin" valueType="num">
                                      <p:cBhvr>
                                        <p:cTn id="13" dur="1500" fill="hold"/>
                                        <p:tgtEl>
                                          <p:spTgt spid="164"/>
                                        </p:tgtEl>
                                        <p:attrNameLst>
                                          <p:attrName>ppt_w</p:attrName>
                                        </p:attrNameLst>
                                      </p:cBhvr>
                                      <p:tavLst>
                                        <p:tav tm="0">
                                          <p:val>
                                            <p:fltVal val="0"/>
                                          </p:val>
                                        </p:tav>
                                        <p:tav tm="100000">
                                          <p:val>
                                            <p:strVal val="#ppt_w"/>
                                          </p:val>
                                        </p:tav>
                                      </p:tavLst>
                                    </p:anim>
                                    <p:anim calcmode="lin" valueType="num">
                                      <p:cBhvr>
                                        <p:cTn id="14" dur="1500" fill="hold"/>
                                        <p:tgtEl>
                                          <p:spTgt spid="164"/>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16" presetID="23" grpId="3" fill="hold">
                                  <p:stCondLst>
                                    <p:cond delay="0"/>
                                  </p:stCondLst>
                                  <p:iterate type="el" backwards="0">
                                    <p:tmAbs val="0"/>
                                  </p:iterate>
                                  <p:childTnLst>
                                    <p:set>
                                      <p:cBhvr>
                                        <p:cTn id="18" fill="hold"/>
                                        <p:tgtEl>
                                          <p:spTgt spid="159"/>
                                        </p:tgtEl>
                                        <p:attrNameLst>
                                          <p:attrName>style.visibility</p:attrName>
                                        </p:attrNameLst>
                                      </p:cBhvr>
                                      <p:to>
                                        <p:strVal val="visible"/>
                                      </p:to>
                                    </p:set>
                                    <p:anim calcmode="lin" valueType="num">
                                      <p:cBhvr>
                                        <p:cTn id="19" dur="1500" fill="hold"/>
                                        <p:tgtEl>
                                          <p:spTgt spid="159"/>
                                        </p:tgtEl>
                                        <p:attrNameLst>
                                          <p:attrName>ppt_w</p:attrName>
                                        </p:attrNameLst>
                                      </p:cBhvr>
                                      <p:tavLst>
                                        <p:tav tm="0">
                                          <p:val>
                                            <p:fltVal val="0"/>
                                          </p:val>
                                        </p:tav>
                                        <p:tav tm="100000">
                                          <p:val>
                                            <p:strVal val="#ppt_w"/>
                                          </p:val>
                                        </p:tav>
                                      </p:tavLst>
                                    </p:anim>
                                    <p:anim calcmode="lin" valueType="num">
                                      <p:cBhvr>
                                        <p:cTn id="20" dur="1500" fill="hold"/>
                                        <p:tgtEl>
                                          <p:spTgt spid="159"/>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16" presetID="23" grpId="4" fill="hold">
                                  <p:stCondLst>
                                    <p:cond delay="0"/>
                                  </p:stCondLst>
                                  <p:iterate type="el" backwards="0">
                                    <p:tmAbs val="0"/>
                                  </p:iterate>
                                  <p:childTnLst>
                                    <p:set>
                                      <p:cBhvr>
                                        <p:cTn id="24" fill="hold"/>
                                        <p:tgtEl>
                                          <p:spTgt spid="160"/>
                                        </p:tgtEl>
                                        <p:attrNameLst>
                                          <p:attrName>style.visibility</p:attrName>
                                        </p:attrNameLst>
                                      </p:cBhvr>
                                      <p:to>
                                        <p:strVal val="visible"/>
                                      </p:to>
                                    </p:set>
                                    <p:anim calcmode="lin" valueType="num">
                                      <p:cBhvr>
                                        <p:cTn id="25" dur="1500" fill="hold"/>
                                        <p:tgtEl>
                                          <p:spTgt spid="160"/>
                                        </p:tgtEl>
                                        <p:attrNameLst>
                                          <p:attrName>ppt_w</p:attrName>
                                        </p:attrNameLst>
                                      </p:cBhvr>
                                      <p:tavLst>
                                        <p:tav tm="0">
                                          <p:val>
                                            <p:fltVal val="0"/>
                                          </p:val>
                                        </p:tav>
                                        <p:tav tm="100000">
                                          <p:val>
                                            <p:strVal val="#ppt_w"/>
                                          </p:val>
                                        </p:tav>
                                      </p:tavLst>
                                    </p:anim>
                                    <p:anim calcmode="lin" valueType="num">
                                      <p:cBhvr>
                                        <p:cTn id="26" dur="1500" fill="hold"/>
                                        <p:tgtEl>
                                          <p:spTgt spid="160"/>
                                        </p:tgtEl>
                                        <p:attrNameLst>
                                          <p:attrName>ppt_h</p:attrName>
                                        </p:attrNameLst>
                                      </p:cBhvr>
                                      <p:tavLst>
                                        <p:tav tm="0">
                                          <p:val>
                                            <p:fltVal val="0"/>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16" presetID="23" grpId="5" fill="hold">
                                  <p:stCondLst>
                                    <p:cond delay="0"/>
                                  </p:stCondLst>
                                  <p:iterate type="el" backwards="0">
                                    <p:tmAbs val="0"/>
                                  </p:iterate>
                                  <p:childTnLst>
                                    <p:set>
                                      <p:cBhvr>
                                        <p:cTn id="30" fill="hold"/>
                                        <p:tgtEl>
                                          <p:spTgt spid="158"/>
                                        </p:tgtEl>
                                        <p:attrNameLst>
                                          <p:attrName>style.visibility</p:attrName>
                                        </p:attrNameLst>
                                      </p:cBhvr>
                                      <p:to>
                                        <p:strVal val="visible"/>
                                      </p:to>
                                    </p:set>
                                    <p:anim calcmode="lin" valueType="num">
                                      <p:cBhvr>
                                        <p:cTn id="31" dur="1500" fill="hold"/>
                                        <p:tgtEl>
                                          <p:spTgt spid="158"/>
                                        </p:tgtEl>
                                        <p:attrNameLst>
                                          <p:attrName>ppt_w</p:attrName>
                                        </p:attrNameLst>
                                      </p:cBhvr>
                                      <p:tavLst>
                                        <p:tav tm="0">
                                          <p:val>
                                            <p:fltVal val="0"/>
                                          </p:val>
                                        </p:tav>
                                        <p:tav tm="100000">
                                          <p:val>
                                            <p:strVal val="#ppt_w"/>
                                          </p:val>
                                        </p:tav>
                                      </p:tavLst>
                                    </p:anim>
                                    <p:anim calcmode="lin" valueType="num">
                                      <p:cBhvr>
                                        <p:cTn id="32" dur="1500" fill="hold"/>
                                        <p:tgtEl>
                                          <p:spTgt spid="158"/>
                                        </p:tgtEl>
                                        <p:attrNameLst>
                                          <p:attrName>ppt_h</p:attrName>
                                        </p:attrNameLst>
                                      </p:cBhvr>
                                      <p:tavLst>
                                        <p:tav tm="0">
                                          <p:val>
                                            <p:fltVal val="0"/>
                                          </p:val>
                                        </p:tav>
                                        <p:tav tm="100000">
                                          <p:val>
                                            <p:strVal val="#ppt_h"/>
                                          </p:val>
                                        </p:tav>
                                      </p:tavLst>
                                    </p:anim>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16" presetID="23" grpId="6" fill="hold">
                                  <p:stCondLst>
                                    <p:cond delay="0"/>
                                  </p:stCondLst>
                                  <p:iterate type="el" backwards="0">
                                    <p:tmAbs val="0"/>
                                  </p:iterate>
                                  <p:childTnLst>
                                    <p:set>
                                      <p:cBhvr>
                                        <p:cTn id="36" fill="hold"/>
                                        <p:tgtEl>
                                          <p:spTgt spid="161"/>
                                        </p:tgtEl>
                                        <p:attrNameLst>
                                          <p:attrName>style.visibility</p:attrName>
                                        </p:attrNameLst>
                                      </p:cBhvr>
                                      <p:to>
                                        <p:strVal val="visible"/>
                                      </p:to>
                                    </p:set>
                                    <p:anim calcmode="lin" valueType="num">
                                      <p:cBhvr>
                                        <p:cTn id="37" dur="1500" fill="hold"/>
                                        <p:tgtEl>
                                          <p:spTgt spid="161"/>
                                        </p:tgtEl>
                                        <p:attrNameLst>
                                          <p:attrName>ppt_w</p:attrName>
                                        </p:attrNameLst>
                                      </p:cBhvr>
                                      <p:tavLst>
                                        <p:tav tm="0">
                                          <p:val>
                                            <p:fltVal val="0"/>
                                          </p:val>
                                        </p:tav>
                                        <p:tav tm="100000">
                                          <p:val>
                                            <p:strVal val="#ppt_w"/>
                                          </p:val>
                                        </p:tav>
                                      </p:tavLst>
                                    </p:anim>
                                    <p:anim calcmode="lin" valueType="num">
                                      <p:cBhvr>
                                        <p:cTn id="38" dur="1500" fill="hold"/>
                                        <p:tgtEl>
                                          <p:spTgt spid="161"/>
                                        </p:tgtEl>
                                        <p:attrNameLst>
                                          <p:attrName>ppt_h</p:attrName>
                                        </p:attrNameLst>
                                      </p:cBhvr>
                                      <p:tavLst>
                                        <p:tav tm="0">
                                          <p:val>
                                            <p:fltVal val="0"/>
                                          </p:val>
                                        </p:tav>
                                        <p:tav tm="100000">
                                          <p:val>
                                            <p:strVal val="#ppt_h"/>
                                          </p:val>
                                        </p:tav>
                                      </p:tavLst>
                                    </p:anim>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16" presetID="23" grpId="7" fill="hold">
                                  <p:stCondLst>
                                    <p:cond delay="0"/>
                                  </p:stCondLst>
                                  <p:iterate type="el" backwards="0">
                                    <p:tmAbs val="0"/>
                                  </p:iterate>
                                  <p:childTnLst>
                                    <p:set>
                                      <p:cBhvr>
                                        <p:cTn id="42" fill="hold"/>
                                        <p:tgtEl>
                                          <p:spTgt spid="156"/>
                                        </p:tgtEl>
                                        <p:attrNameLst>
                                          <p:attrName>style.visibility</p:attrName>
                                        </p:attrNameLst>
                                      </p:cBhvr>
                                      <p:to>
                                        <p:strVal val="visible"/>
                                      </p:to>
                                    </p:set>
                                    <p:anim calcmode="lin" valueType="num">
                                      <p:cBhvr>
                                        <p:cTn id="43" dur="1500" fill="hold"/>
                                        <p:tgtEl>
                                          <p:spTgt spid="156"/>
                                        </p:tgtEl>
                                        <p:attrNameLst>
                                          <p:attrName>ppt_w</p:attrName>
                                        </p:attrNameLst>
                                      </p:cBhvr>
                                      <p:tavLst>
                                        <p:tav tm="0">
                                          <p:val>
                                            <p:fltVal val="0"/>
                                          </p:val>
                                        </p:tav>
                                        <p:tav tm="100000">
                                          <p:val>
                                            <p:strVal val="#ppt_w"/>
                                          </p:val>
                                        </p:tav>
                                      </p:tavLst>
                                    </p:anim>
                                    <p:anim calcmode="lin" valueType="num">
                                      <p:cBhvr>
                                        <p:cTn id="44" dur="1500" fill="hold"/>
                                        <p:tgtEl>
                                          <p:spTgt spid="156"/>
                                        </p:tgtEl>
                                        <p:attrNameLst>
                                          <p:attrName>ppt_h</p:attrName>
                                        </p:attrNameLst>
                                      </p:cBhvr>
                                      <p:tavLst>
                                        <p:tav tm="0">
                                          <p:val>
                                            <p:fltVal val="0"/>
                                          </p:val>
                                        </p:tav>
                                        <p:tav tm="100000">
                                          <p:val>
                                            <p:strVal val="#ppt_h"/>
                                          </p:val>
                                        </p:tav>
                                      </p:tavLst>
                                    </p:anim>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16" presetID="23" grpId="8" fill="hold">
                                  <p:stCondLst>
                                    <p:cond delay="0"/>
                                  </p:stCondLst>
                                  <p:iterate type="el" backwards="0">
                                    <p:tmAbs val="0"/>
                                  </p:iterate>
                                  <p:childTnLst>
                                    <p:set>
                                      <p:cBhvr>
                                        <p:cTn id="48" fill="hold"/>
                                        <p:tgtEl>
                                          <p:spTgt spid="163"/>
                                        </p:tgtEl>
                                        <p:attrNameLst>
                                          <p:attrName>style.visibility</p:attrName>
                                        </p:attrNameLst>
                                      </p:cBhvr>
                                      <p:to>
                                        <p:strVal val="visible"/>
                                      </p:to>
                                    </p:set>
                                    <p:anim calcmode="lin" valueType="num">
                                      <p:cBhvr>
                                        <p:cTn id="49" dur="1500" fill="hold"/>
                                        <p:tgtEl>
                                          <p:spTgt spid="163"/>
                                        </p:tgtEl>
                                        <p:attrNameLst>
                                          <p:attrName>ppt_w</p:attrName>
                                        </p:attrNameLst>
                                      </p:cBhvr>
                                      <p:tavLst>
                                        <p:tav tm="0">
                                          <p:val>
                                            <p:fltVal val="0"/>
                                          </p:val>
                                        </p:tav>
                                        <p:tav tm="100000">
                                          <p:val>
                                            <p:strVal val="#ppt_w"/>
                                          </p:val>
                                        </p:tav>
                                      </p:tavLst>
                                    </p:anim>
                                    <p:anim calcmode="lin" valueType="num">
                                      <p:cBhvr>
                                        <p:cTn id="50" dur="1500" fill="hold"/>
                                        <p:tgtEl>
                                          <p:spTgt spid="16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9" grpId="3"/>
      <p:bldP build="whole" bldLvl="1" animBg="1" rev="0" advAuto="0" spid="162" grpId="1"/>
      <p:bldP build="whole" bldLvl="1" animBg="1" rev="0" advAuto="0" spid="164" grpId="2"/>
      <p:bldP build="whole" bldLvl="1" animBg="1" rev="0" advAuto="0" spid="160" grpId="4"/>
      <p:bldP build="whole" bldLvl="1" animBg="1" rev="0" advAuto="0" spid="156" grpId="7"/>
      <p:bldP build="whole" bldLvl="1" animBg="1" rev="0" advAuto="0" spid="161" grpId="6"/>
      <p:bldP build="whole" bldLvl="1" animBg="1" rev="0" advAuto="0" spid="163" grpId="8"/>
      <p:bldP build="whole" bldLvl="1" animBg="1" rev="0" advAuto="0" spid="158" grpId="5"/>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8" name="What is Ransomware?"/>
          <p:cNvSpPr txBox="1"/>
          <p:nvPr>
            <p:ph type="title"/>
          </p:nvPr>
        </p:nvSpPr>
        <p:spPr>
          <a:xfrm>
            <a:off x="4155281" y="357184"/>
            <a:ext cx="16073438" cy="3429007"/>
          </a:xfrm>
          <a:prstGeom prst="rect">
            <a:avLst/>
          </a:prstGeom>
        </p:spPr>
        <p:txBody>
          <a:bodyPr/>
          <a:lstStyle/>
          <a:p>
            <a:pPr/>
            <a:r>
              <a:t>What is Ransomware?</a:t>
            </a:r>
          </a:p>
        </p:txBody>
      </p:sp>
      <p:sp>
        <p:nvSpPr>
          <p:cNvPr id="169" name="Double-click to edit"/>
          <p:cNvSpPr txBox="1"/>
          <p:nvPr>
            <p:ph type="body" sz="half" idx="1"/>
          </p:nvPr>
        </p:nvSpPr>
        <p:spPr>
          <a:xfrm>
            <a:off x="4155281" y="3893341"/>
            <a:ext cx="16073438" cy="8036722"/>
          </a:xfrm>
          <a:prstGeom prst="rect">
            <a:avLst/>
          </a:prstGeom>
        </p:spPr>
        <p:txBody>
          <a:bodyPr/>
          <a:lstStyle/>
          <a:p>
            <a:pPr>
              <a:buBlip>
                <a:blip r:embed="rId4"/>
              </a:buBlip>
              <a:defRPr>
                <a:solidFill>
                  <a:srgbClr val="D1D2D3"/>
                </a:solidFill>
                <a:effectLst/>
                <a:latin typeface="Slack-Lato"/>
                <a:ea typeface="Slack-Lato"/>
                <a:cs typeface="Slack-Lato"/>
                <a:sym typeface="Slack-Lato"/>
              </a:defRPr>
            </a:pPr>
            <a:r>
              <a:t>A type of malicious software designed to </a:t>
            </a:r>
          </a:p>
          <a:p>
            <a:pPr lvl="1">
              <a:buBlip>
                <a:blip r:embed="rId4"/>
              </a:buBlip>
              <a:defRPr>
                <a:solidFill>
                  <a:srgbClr val="D1D2D3"/>
                </a:solidFill>
                <a:effectLst/>
                <a:latin typeface="Slack-Lato"/>
                <a:ea typeface="Slack-Lato"/>
                <a:cs typeface="Slack-Lato"/>
                <a:sym typeface="Slack-Lato"/>
              </a:defRPr>
            </a:pPr>
            <a:r>
              <a:t>block access to a computer system until a sum of money is paid </a:t>
            </a:r>
          </a:p>
          <a:p>
            <a:pPr lvl="1">
              <a:buBlip>
                <a:blip r:embed="rId4"/>
              </a:buBlip>
              <a:defRPr>
                <a:solidFill>
                  <a:srgbClr val="D1D2D3"/>
                </a:solidFill>
                <a:effectLst/>
                <a:latin typeface="Slack-Lato"/>
                <a:ea typeface="Slack-Lato"/>
                <a:cs typeface="Slack-Lato"/>
                <a:sym typeface="Slack-Lato"/>
              </a:defRPr>
            </a:pPr>
            <a:r>
              <a:t>or designed to release sensitive data to the public unless a sum of money is paid.</a:t>
            </a:r>
          </a:p>
          <a:p>
            <a:pPr>
              <a:buBlip>
                <a:blip r:embed="rId4"/>
              </a:buBlip>
              <a:defRPr>
                <a:solidFill>
                  <a:srgbClr val="D1D2D3"/>
                </a:solidFill>
                <a:effectLst/>
                <a:latin typeface="Slack-Lato"/>
                <a:ea typeface="Slack-Lato"/>
                <a:cs typeface="Slack-Lato"/>
                <a:sym typeface="Slack-Lato"/>
              </a:defRPr>
            </a:pPr>
            <a:r>
              <a:t>Uses Asymmetric Encryption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73" name="The Attackers: Darkside"/>
          <p:cNvSpPr txBox="1"/>
          <p:nvPr>
            <p:ph type="title"/>
          </p:nvPr>
        </p:nvSpPr>
        <p:spPr>
          <a:prstGeom prst="rect">
            <a:avLst/>
          </a:prstGeom>
        </p:spPr>
        <p:txBody>
          <a:bodyPr/>
          <a:lstStyle/>
          <a:p>
            <a:pPr/>
            <a:r>
              <a:t>The Attackers: Darkside</a:t>
            </a:r>
          </a:p>
        </p:txBody>
      </p:sp>
      <p:sp>
        <p:nvSpPr>
          <p:cNvPr id="174" name="Russian Protected, Eastern European Hacking Group…"/>
          <p:cNvSpPr txBox="1"/>
          <p:nvPr>
            <p:ph type="body" sz="quarter" idx="1"/>
          </p:nvPr>
        </p:nvSpPr>
        <p:spPr>
          <a:prstGeom prst="rect">
            <a:avLst/>
          </a:prstGeom>
        </p:spPr>
        <p:txBody>
          <a:bodyPr/>
          <a:lstStyle/>
          <a:p>
            <a:pPr marL="549451" indent="-549451" defTabSz="731161">
              <a:spcBef>
                <a:spcPts val="4400"/>
              </a:spcBef>
              <a:buSzPct val="30000"/>
              <a:buBlip>
                <a:blip r:embed="rId4"/>
              </a:buBlip>
              <a:defRPr sz="4450">
                <a:solidFill>
                  <a:srgbClr val="FFFFFF"/>
                </a:solidFill>
                <a:effectLst/>
              </a:defRPr>
            </a:pPr>
            <a:r>
              <a:t>Russian Protected, Eastern European Hacking Group</a:t>
            </a:r>
          </a:p>
          <a:p>
            <a:pPr marL="549451" indent="-549451" defTabSz="731161">
              <a:spcBef>
                <a:spcPts val="4400"/>
              </a:spcBef>
              <a:buSzPct val="30000"/>
              <a:buBlip>
                <a:blip r:embed="rId4"/>
              </a:buBlip>
              <a:defRPr sz="4450">
                <a:solidFill>
                  <a:srgbClr val="FFFFFF"/>
                </a:solidFill>
                <a:effectLst/>
              </a:defRPr>
            </a:pPr>
            <a:r>
              <a:t>“Robinhood of Hackers”</a:t>
            </a:r>
          </a:p>
          <a:p>
            <a:pPr marL="549451" indent="-549451" defTabSz="731161">
              <a:spcBef>
                <a:spcPts val="4400"/>
              </a:spcBef>
              <a:buSzPct val="30000"/>
              <a:buBlip>
                <a:blip r:embed="rId4"/>
              </a:buBlip>
              <a:defRPr sz="4450">
                <a:solidFill>
                  <a:srgbClr val="FFFFFF"/>
                </a:solidFill>
                <a:effectLst/>
              </a:defRPr>
            </a:pPr>
            <a:r>
              <a:t>Hack With ‘Principles’</a:t>
            </a:r>
          </a:p>
          <a:p>
            <a:pPr marL="549451" indent="-549451" defTabSz="731161">
              <a:spcBef>
                <a:spcPts val="4400"/>
              </a:spcBef>
              <a:buSzPct val="30000"/>
              <a:buBlip>
                <a:blip r:embed="rId4"/>
              </a:buBlip>
              <a:defRPr sz="4450">
                <a:solidFill>
                  <a:srgbClr val="FFFFFF"/>
                </a:solidFill>
                <a:effectLst/>
              </a:defRPr>
            </a:pPr>
            <a:r>
              <a:t>Possibly Disbanded</a:t>
            </a:r>
          </a:p>
        </p:txBody>
      </p:sp>
      <p:pic>
        <p:nvPicPr>
          <p:cNvPr id="175" name="Picture 2" descr="Picture 2"/>
          <p:cNvPicPr>
            <a:picLocks noChangeAspect="1"/>
          </p:cNvPicPr>
          <p:nvPr/>
        </p:nvPicPr>
        <p:blipFill>
          <a:blip r:embed="rId5">
            <a:extLst/>
          </a:blip>
          <a:stretch>
            <a:fillRect/>
          </a:stretch>
        </p:blipFill>
        <p:spPr>
          <a:xfrm>
            <a:off x="12192000" y="1925428"/>
            <a:ext cx="11401243" cy="986514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0" name="Casey M."/>
          <p:cNvSpPr txBox="1"/>
          <p:nvPr>
            <p:ph type="title"/>
          </p:nvPr>
        </p:nvSpPr>
        <p:spPr>
          <a:xfrm>
            <a:off x="1422795" y="4575374"/>
            <a:ext cx="11582300" cy="1665247"/>
          </a:xfrm>
          <a:prstGeom prst="rect">
            <a:avLst/>
          </a:prstGeom>
        </p:spPr>
        <p:txBody>
          <a:bodyPr/>
          <a:lstStyle/>
          <a:p>
            <a:pPr/>
            <a:r>
              <a:t>Kim Young</a:t>
            </a:r>
          </a:p>
        </p:txBody>
      </p:sp>
      <p:sp>
        <p:nvSpPr>
          <p:cNvPr id="181" name="INTRO…"/>
          <p:cNvSpPr txBox="1"/>
          <p:nvPr>
            <p:ph type="body" sz="quarter" idx="1"/>
          </p:nvPr>
        </p:nvSpPr>
        <p:spPr>
          <a:xfrm>
            <a:off x="1422795" y="6222760"/>
            <a:ext cx="11582300" cy="2917866"/>
          </a:xfrm>
          <a:prstGeom prst="rect">
            <a:avLst/>
          </a:prstGeom>
        </p:spPr>
        <p:txBody>
          <a:bodyPr/>
          <a:lstStyle/>
          <a:p>
            <a:pPr marL="716138" indent="-716138">
              <a:buSzPct val="75000"/>
              <a:buChar char="•"/>
            </a:pPr>
            <a:r>
              <a:t>Background</a:t>
            </a:r>
          </a:p>
          <a:p>
            <a:pPr marL="716138" indent="-716138">
              <a:buSzPct val="75000"/>
              <a:buChar char="•"/>
            </a:pPr>
            <a:r>
              <a:t>Decisions</a:t>
            </a:r>
          </a:p>
          <a:p>
            <a:pPr marL="716138" indent="-716138">
              <a:buSzPct val="75000"/>
              <a:buChar char="•"/>
            </a:pPr>
            <a:r>
              <a:t>Impacts</a:t>
            </a:r>
          </a:p>
        </p:txBody>
      </p:sp>
      <p:pic>
        <p:nvPicPr>
          <p:cNvPr id="182" name="image3.png" descr="image3.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4" name="Decision to pay the ransom"/>
          <p:cNvSpPr txBox="1"/>
          <p:nvPr>
            <p:ph type="title"/>
          </p:nvPr>
        </p:nvSpPr>
        <p:spPr>
          <a:xfrm>
            <a:off x="4155281" y="357185"/>
            <a:ext cx="16073438" cy="3429005"/>
          </a:xfrm>
          <a:prstGeom prst="rect">
            <a:avLst/>
          </a:prstGeom>
        </p:spPr>
        <p:txBody>
          <a:bodyPr/>
          <a:lstStyle/>
          <a:p>
            <a:pPr/>
            <a:r>
              <a:t>Background</a:t>
            </a:r>
          </a:p>
        </p:txBody>
      </p:sp>
      <p:sp>
        <p:nvSpPr>
          <p:cNvPr id="185" name="wanted to keep the situation confidential…"/>
          <p:cNvSpPr txBox="1"/>
          <p:nvPr>
            <p:ph type="body" sz="half" idx="1"/>
          </p:nvPr>
        </p:nvSpPr>
        <p:spPr>
          <a:xfrm>
            <a:off x="4155281" y="3893341"/>
            <a:ext cx="16073438" cy="8036723"/>
          </a:xfrm>
          <a:prstGeom prst="rect">
            <a:avLst/>
          </a:prstGeom>
        </p:spPr>
        <p:txBody>
          <a:bodyPr/>
          <a:lstStyle/>
          <a:p>
            <a:pPr>
              <a:buBlip>
                <a:blip r:embed="rId3"/>
              </a:buBlip>
              <a:defRPr>
                <a:effectLst/>
              </a:defRPr>
            </a:pPr>
            <a:r>
              <a:t>The Colonial Pipeline is the largest in the US</a:t>
            </a:r>
          </a:p>
          <a:p>
            <a:pPr>
              <a:buBlip>
                <a:blip r:embed="rId3"/>
              </a:buBlip>
              <a:defRPr>
                <a:effectLst/>
              </a:defRPr>
            </a:pPr>
            <a:r>
              <a:t>Darkside is a criminal hacker group, thought to be based in eastern Europe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